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9F840C-DCB8-47C5-BA84-31A5644074D8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E93257-4AA0-4363-981C-C8B96D8FB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97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488-42DB-4EA7-9B2B-B923CE39C114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FDB5-32FE-4BD5-B036-0D460929EC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488-42DB-4EA7-9B2B-B923CE39C114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FDB5-32FE-4BD5-B036-0D460929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488-42DB-4EA7-9B2B-B923CE39C114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FDB5-32FE-4BD5-B036-0D460929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488-42DB-4EA7-9B2B-B923CE39C114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FDB5-32FE-4BD5-B036-0D460929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488-42DB-4EA7-9B2B-B923CE39C114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FDB5-32FE-4BD5-B036-0D460929EC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488-42DB-4EA7-9B2B-B923CE39C114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FDB5-32FE-4BD5-B036-0D460929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488-42DB-4EA7-9B2B-B923CE39C114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FDB5-32FE-4BD5-B036-0D460929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488-42DB-4EA7-9B2B-B923CE39C114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FDB5-32FE-4BD5-B036-0D460929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488-42DB-4EA7-9B2B-B923CE39C114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FDB5-32FE-4BD5-B036-0D460929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488-42DB-4EA7-9B2B-B923CE39C114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FDB5-32FE-4BD5-B036-0D460929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488-42DB-4EA7-9B2B-B923CE39C114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ABFDB5-32FE-4BD5-B036-0D460929EC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167488-42DB-4EA7-9B2B-B923CE39C114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ABFDB5-32FE-4BD5-B036-0D460929ECB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Hearing &amp; Vision School-based Screening Programs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854696" cy="18288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b="1" u="sng" dirty="0" smtClean="0"/>
              <a:t>New Proposed Funding Strategy</a:t>
            </a:r>
          </a:p>
          <a:p>
            <a:pPr algn="ctr"/>
            <a:endParaRPr lang="en-US" sz="1800" dirty="0"/>
          </a:p>
          <a:p>
            <a:pPr algn="ctr"/>
            <a:r>
              <a:rPr lang="en-US" sz="1800" dirty="0" smtClean="0"/>
              <a:t>Rashmi Travis, Director </a:t>
            </a:r>
          </a:p>
          <a:p>
            <a:pPr algn="ctr"/>
            <a:r>
              <a:rPr lang="en-US" sz="1800" dirty="0" smtClean="0"/>
              <a:t>Bureau of Family, Maternal &amp; Child Health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1800" dirty="0" smtClean="0"/>
              <a:t>Carrie Tarry, Manager</a:t>
            </a:r>
          </a:p>
          <a:p>
            <a:pPr algn="ctr"/>
            <a:r>
              <a:rPr lang="en-US" sz="1800" dirty="0" smtClean="0"/>
              <a:t>Child, Adolescent &amp; School Health (CASH) Section</a:t>
            </a:r>
          </a:p>
          <a:p>
            <a:pPr algn="ctr"/>
            <a:endParaRPr lang="en-US" sz="1800" dirty="0" smtClean="0"/>
          </a:p>
          <a:p>
            <a:pPr algn="ctr"/>
            <a:endParaRPr lang="en-US" sz="1800" dirty="0"/>
          </a:p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6258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1295400"/>
          </a:xfrm>
        </p:spPr>
        <p:txBody>
          <a:bodyPr/>
          <a:lstStyle/>
          <a:p>
            <a:r>
              <a:rPr lang="en-US" sz="4800" dirty="0" smtClean="0"/>
              <a:t>History/Background: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010336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Prior to 2005</a:t>
            </a:r>
            <a:r>
              <a:rPr lang="en-US" sz="1800" dirty="0" smtClean="0"/>
              <a:t>: Hearing &amp; Vision local allocations were part of essential local health services covered through the Department’s CPBCs (e.g. hearing, vision, communicable disease, immunizations, STDs)</a:t>
            </a:r>
          </a:p>
          <a:p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2005</a:t>
            </a:r>
            <a:r>
              <a:rPr lang="en-US" sz="1800" dirty="0" smtClean="0"/>
              <a:t>: Funding shifted to the State Aid budget at MDE.  H&amp;V allocations from that 2005 program year became the ongoing allocations from that point forward.</a:t>
            </a:r>
          </a:p>
          <a:p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2015:</a:t>
            </a:r>
            <a:r>
              <a:rPr lang="en-US" sz="1800" dirty="0" smtClean="0"/>
              <a:t> There is an outdated funding methodology that doesn’t take into account population shifts that have occurred among eligible children (pre-school/K-9)</a:t>
            </a:r>
          </a:p>
        </p:txBody>
      </p:sp>
    </p:spTree>
    <p:extLst>
      <p:ext uri="{BB962C8B-B14F-4D97-AF65-F5344CB8AC3E}">
        <p14:creationId xmlns:p14="http://schemas.microsoft.com/office/powerpoint/2010/main" val="2919323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7772400" cy="1045464"/>
          </a:xfrm>
        </p:spPr>
        <p:txBody>
          <a:bodyPr/>
          <a:lstStyle/>
          <a:p>
            <a:r>
              <a:rPr lang="en-US" sz="4800" dirty="0" smtClean="0"/>
              <a:t>Process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514600"/>
            <a:ext cx="7772400" cy="34290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MDCH program and epidemiology staff have been tasked with developing an equitable funding formula for the H&amp;V programs.</a:t>
            </a:r>
          </a:p>
          <a:p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MDCH announced movement in this direction at the February MALPH meeting.</a:t>
            </a:r>
          </a:p>
          <a:p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The Department will work collaboratively with MALPH to seek LHD input and feedback.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18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90600"/>
            <a:ext cx="7772400" cy="838200"/>
          </a:xfrm>
        </p:spPr>
        <p:txBody>
          <a:bodyPr/>
          <a:lstStyle/>
          <a:p>
            <a:r>
              <a:rPr lang="en-US" sz="4800" dirty="0" smtClean="0"/>
              <a:t>Proposed Funding Strategy: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438400"/>
            <a:ext cx="7772400" cy="3543736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Potential data sources available:</a:t>
            </a:r>
          </a:p>
          <a:p>
            <a:pPr marL="92583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Building-level student headcounts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Traditional public, charter, private, and homeschooled students</a:t>
            </a:r>
          </a:p>
          <a:p>
            <a:pPr lvl="2" indent="0"/>
            <a:endParaRPr lang="en-US" sz="1400" dirty="0" smtClean="0"/>
          </a:p>
          <a:p>
            <a:pPr marL="92583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Michigan Department of Education educational facility roster</a:t>
            </a:r>
            <a:endParaRPr lang="en-US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All buildings with at least one grade eligible for hearing/vision screening (Traditional public, charter, private, public preschool/early childhood, special </a:t>
            </a:r>
            <a:r>
              <a:rPr lang="en-US" sz="1400" dirty="0" err="1" smtClean="0"/>
              <a:t>ed</a:t>
            </a:r>
            <a:r>
              <a:rPr lang="en-US" sz="1400" dirty="0" smtClean="0"/>
              <a:t>, boarding schools, juvenile detention, residential, virtual schools, etc.</a:t>
            </a:r>
          </a:p>
          <a:p>
            <a:pPr lvl="2" indent="0"/>
            <a:endParaRPr lang="en-US" sz="1400" dirty="0" smtClean="0"/>
          </a:p>
          <a:p>
            <a:pPr marL="92583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Proportion of high-need students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e.g. Percent of students eligible for free and reduced lunch/Medicaid, below federal poverty level, percent of children without insurance</a:t>
            </a:r>
          </a:p>
          <a:p>
            <a:pPr marL="92583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2583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Geographic Information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92583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 indent="0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9919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7772400" cy="893064"/>
          </a:xfrm>
        </p:spPr>
        <p:txBody>
          <a:bodyPr/>
          <a:lstStyle/>
          <a:p>
            <a:r>
              <a:rPr lang="en-US" sz="4800" dirty="0"/>
              <a:t>Proposed Funding </a:t>
            </a:r>
            <a:r>
              <a:rPr lang="en-US" sz="4800" dirty="0" smtClean="0"/>
              <a:t>Formula: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0103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are proposing some combination of the following 4 variables: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Proportion of </a:t>
            </a:r>
            <a:r>
              <a:rPr lang="en-US" u="sng" dirty="0" smtClean="0"/>
              <a:t>eligible students </a:t>
            </a:r>
            <a:r>
              <a:rPr lang="en-US" dirty="0" smtClean="0"/>
              <a:t>(pre-K and K-9) in the LHD regions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P</a:t>
            </a:r>
            <a:r>
              <a:rPr lang="en-US" dirty="0" smtClean="0"/>
              <a:t>roportion of </a:t>
            </a:r>
            <a:r>
              <a:rPr lang="en-US" u="sng" dirty="0" smtClean="0"/>
              <a:t>eligible schools </a:t>
            </a:r>
            <a:r>
              <a:rPr lang="en-US" dirty="0" smtClean="0"/>
              <a:t>in the LHD regions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Proportion of </a:t>
            </a:r>
            <a:r>
              <a:rPr lang="en-US" u="sng" dirty="0" smtClean="0"/>
              <a:t>high-need students </a:t>
            </a:r>
            <a:r>
              <a:rPr lang="en-US" dirty="0" smtClean="0"/>
              <a:t>for LHD region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roportion of time traveled (e.g. </a:t>
            </a:r>
            <a:r>
              <a:rPr lang="en-US" u="sng" dirty="0" smtClean="0"/>
              <a:t>geographic distance</a:t>
            </a:r>
            <a:r>
              <a:rPr lang="en-US" dirty="0" smtClean="0"/>
              <a:t>) between the LHD and eligible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06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7924800" y="5236932"/>
            <a:ext cx="711031" cy="706668"/>
          </a:xfrm>
          <a:custGeom>
            <a:avLst/>
            <a:gdLst>
              <a:gd name="connsiteX0" fmla="*/ 0 w 801017"/>
              <a:gd name="connsiteY0" fmla="*/ 372385 h 744770"/>
              <a:gd name="connsiteX1" fmla="*/ 400509 w 801017"/>
              <a:gd name="connsiteY1" fmla="*/ 0 h 744770"/>
              <a:gd name="connsiteX2" fmla="*/ 801018 w 801017"/>
              <a:gd name="connsiteY2" fmla="*/ 372385 h 744770"/>
              <a:gd name="connsiteX3" fmla="*/ 400509 w 801017"/>
              <a:gd name="connsiteY3" fmla="*/ 744770 h 744770"/>
              <a:gd name="connsiteX4" fmla="*/ 0 w 801017"/>
              <a:gd name="connsiteY4" fmla="*/ 372385 h 744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1017" h="744770">
                <a:moveTo>
                  <a:pt x="0" y="372385"/>
                </a:moveTo>
                <a:cubicBezTo>
                  <a:pt x="0" y="166722"/>
                  <a:pt x="179314" y="0"/>
                  <a:pt x="400509" y="0"/>
                </a:cubicBezTo>
                <a:cubicBezTo>
                  <a:pt x="621704" y="0"/>
                  <a:pt x="801018" y="166722"/>
                  <a:pt x="801018" y="372385"/>
                </a:cubicBezTo>
                <a:cubicBezTo>
                  <a:pt x="801018" y="578048"/>
                  <a:pt x="621704" y="744770"/>
                  <a:pt x="400509" y="744770"/>
                </a:cubicBezTo>
                <a:cubicBezTo>
                  <a:pt x="179314" y="744770"/>
                  <a:pt x="0" y="578048"/>
                  <a:pt x="0" y="372385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158599" rIns="91440" bIns="15859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 smtClean="0"/>
              <a:t>% High Need Students</a:t>
            </a:r>
            <a:endParaRPr lang="en-US" sz="900" kern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772400" cy="969264"/>
          </a:xfrm>
        </p:spPr>
        <p:txBody>
          <a:bodyPr/>
          <a:lstStyle/>
          <a:p>
            <a:r>
              <a:rPr lang="en-US" sz="4800" dirty="0" smtClean="0"/>
              <a:t>Proposed Funding Strategy</a:t>
            </a:r>
            <a:endParaRPr lang="en-US" sz="4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15000" y="3905661"/>
            <a:ext cx="2996185" cy="2653477"/>
            <a:chOff x="2212848" y="4052121"/>
            <a:chExt cx="2996185" cy="2653477"/>
          </a:xfrm>
        </p:grpSpPr>
        <p:grpSp>
          <p:nvGrpSpPr>
            <p:cNvPr id="5" name="Group 4"/>
            <p:cNvGrpSpPr/>
            <p:nvPr/>
          </p:nvGrpSpPr>
          <p:grpSpPr>
            <a:xfrm>
              <a:off x="2212848" y="4052121"/>
              <a:ext cx="2996185" cy="2653477"/>
              <a:chOff x="2157679" y="3781618"/>
              <a:chExt cx="3486470" cy="3026872"/>
            </a:xfrm>
            <a:solidFill>
              <a:schemeClr val="accent2"/>
            </a:solidFill>
          </p:grpSpPr>
          <p:sp>
            <p:nvSpPr>
              <p:cNvPr id="6" name="Freeform 5"/>
              <p:cNvSpPr/>
              <p:nvPr/>
            </p:nvSpPr>
            <p:spPr>
              <a:xfrm>
                <a:off x="3300678" y="3781618"/>
                <a:ext cx="1681166" cy="1645920"/>
              </a:xfrm>
              <a:custGeom>
                <a:avLst/>
                <a:gdLst>
                  <a:gd name="connsiteX0" fmla="*/ 0 w 3277819"/>
                  <a:gd name="connsiteY0" fmla="*/ 1638874 h 3277748"/>
                  <a:gd name="connsiteX1" fmla="*/ 1638910 w 3277819"/>
                  <a:gd name="connsiteY1" fmla="*/ 0 h 3277748"/>
                  <a:gd name="connsiteX2" fmla="*/ 3277820 w 3277819"/>
                  <a:gd name="connsiteY2" fmla="*/ 1638874 h 3277748"/>
                  <a:gd name="connsiteX3" fmla="*/ 1638910 w 3277819"/>
                  <a:gd name="connsiteY3" fmla="*/ 3277748 h 3277748"/>
                  <a:gd name="connsiteX4" fmla="*/ 0 w 3277819"/>
                  <a:gd name="connsiteY4" fmla="*/ 1638874 h 3277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77819" h="3277748">
                    <a:moveTo>
                      <a:pt x="0" y="1638874"/>
                    </a:moveTo>
                    <a:cubicBezTo>
                      <a:pt x="0" y="733749"/>
                      <a:pt x="733765" y="0"/>
                      <a:pt x="1638910" y="0"/>
                    </a:cubicBezTo>
                    <a:cubicBezTo>
                      <a:pt x="2544055" y="0"/>
                      <a:pt x="3277820" y="733749"/>
                      <a:pt x="3277820" y="1638874"/>
                    </a:cubicBezTo>
                    <a:cubicBezTo>
                      <a:pt x="3277820" y="2543999"/>
                      <a:pt x="2544055" y="3277748"/>
                      <a:pt x="1638910" y="3277748"/>
                    </a:cubicBezTo>
                    <a:cubicBezTo>
                      <a:pt x="733765" y="3277748"/>
                      <a:pt x="0" y="2543999"/>
                      <a:pt x="0" y="1638874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91440" tIns="529545" rIns="91440" bIns="52954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kern="1200" dirty="0" smtClean="0"/>
                  <a:t>% Students</a:t>
                </a:r>
                <a:endParaRPr lang="en-US" sz="1600" kern="1200" dirty="0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2157679" y="5243882"/>
                <a:ext cx="1234440" cy="1209965"/>
              </a:xfrm>
              <a:custGeom>
                <a:avLst/>
                <a:gdLst>
                  <a:gd name="connsiteX0" fmla="*/ 0 w 1332585"/>
                  <a:gd name="connsiteY0" fmla="*/ 666080 h 1332159"/>
                  <a:gd name="connsiteX1" fmla="*/ 666293 w 1332585"/>
                  <a:gd name="connsiteY1" fmla="*/ 0 h 1332159"/>
                  <a:gd name="connsiteX2" fmla="*/ 1332586 w 1332585"/>
                  <a:gd name="connsiteY2" fmla="*/ 666080 h 1332159"/>
                  <a:gd name="connsiteX3" fmla="*/ 666293 w 1332585"/>
                  <a:gd name="connsiteY3" fmla="*/ 1332160 h 1332159"/>
                  <a:gd name="connsiteX4" fmla="*/ 0 w 1332585"/>
                  <a:gd name="connsiteY4" fmla="*/ 666080 h 1332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2585" h="1332159">
                    <a:moveTo>
                      <a:pt x="0" y="666080"/>
                    </a:moveTo>
                    <a:cubicBezTo>
                      <a:pt x="0" y="298214"/>
                      <a:pt x="298310" y="0"/>
                      <a:pt x="666293" y="0"/>
                    </a:cubicBezTo>
                    <a:cubicBezTo>
                      <a:pt x="1034276" y="0"/>
                      <a:pt x="1332586" y="298214"/>
                      <a:pt x="1332586" y="666080"/>
                    </a:cubicBezTo>
                    <a:cubicBezTo>
                      <a:pt x="1332586" y="1033946"/>
                      <a:pt x="1034276" y="1332160"/>
                      <a:pt x="666293" y="1332160"/>
                    </a:cubicBezTo>
                    <a:cubicBezTo>
                      <a:pt x="298310" y="1332160"/>
                      <a:pt x="0" y="1033946"/>
                      <a:pt x="0" y="666080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91440" tIns="244620" rIns="91440" bIns="24462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% Buildings</a:t>
                </a:r>
                <a:endParaRPr lang="en-US" sz="1200" kern="1200" dirty="0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5080214" y="6259850"/>
                <a:ext cx="563935" cy="548640"/>
              </a:xfrm>
              <a:custGeom>
                <a:avLst/>
                <a:gdLst>
                  <a:gd name="connsiteX0" fmla="*/ 0 w 801017"/>
                  <a:gd name="connsiteY0" fmla="*/ 372385 h 744770"/>
                  <a:gd name="connsiteX1" fmla="*/ 400509 w 801017"/>
                  <a:gd name="connsiteY1" fmla="*/ 0 h 744770"/>
                  <a:gd name="connsiteX2" fmla="*/ 801018 w 801017"/>
                  <a:gd name="connsiteY2" fmla="*/ 372385 h 744770"/>
                  <a:gd name="connsiteX3" fmla="*/ 400509 w 801017"/>
                  <a:gd name="connsiteY3" fmla="*/ 744770 h 744770"/>
                  <a:gd name="connsiteX4" fmla="*/ 0 w 801017"/>
                  <a:gd name="connsiteY4" fmla="*/ 372385 h 744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1017" h="744770">
                    <a:moveTo>
                      <a:pt x="0" y="372385"/>
                    </a:moveTo>
                    <a:cubicBezTo>
                      <a:pt x="0" y="166722"/>
                      <a:pt x="179314" y="0"/>
                      <a:pt x="400509" y="0"/>
                    </a:cubicBezTo>
                    <a:cubicBezTo>
                      <a:pt x="621704" y="0"/>
                      <a:pt x="801018" y="166722"/>
                      <a:pt x="801018" y="372385"/>
                    </a:cubicBezTo>
                    <a:cubicBezTo>
                      <a:pt x="801018" y="578048"/>
                      <a:pt x="621704" y="744770"/>
                      <a:pt x="400509" y="744770"/>
                    </a:cubicBezTo>
                    <a:cubicBezTo>
                      <a:pt x="179314" y="744770"/>
                      <a:pt x="0" y="578048"/>
                      <a:pt x="0" y="372385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91440" tIns="158599" rIns="91440" bIns="158599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800" kern="1200" dirty="0" smtClean="0"/>
                  <a:t>% Travel Time</a:t>
                </a:r>
                <a:endParaRPr lang="en-US" sz="800" kern="1200" dirty="0"/>
              </a:p>
            </p:txBody>
          </p:sp>
        </p:grpSp>
        <p:sp>
          <p:nvSpPr>
            <p:cNvPr id="20" name="Freeform 19"/>
            <p:cNvSpPr/>
            <p:nvPr/>
          </p:nvSpPr>
          <p:spPr>
            <a:xfrm>
              <a:off x="3195112" y="5334000"/>
              <a:ext cx="1302887" cy="1274064"/>
            </a:xfrm>
            <a:custGeom>
              <a:avLst/>
              <a:gdLst>
                <a:gd name="connsiteX0" fmla="*/ 0 w 3277819"/>
                <a:gd name="connsiteY0" fmla="*/ 1638874 h 3277748"/>
                <a:gd name="connsiteX1" fmla="*/ 1638910 w 3277819"/>
                <a:gd name="connsiteY1" fmla="*/ 0 h 3277748"/>
                <a:gd name="connsiteX2" fmla="*/ 3277820 w 3277819"/>
                <a:gd name="connsiteY2" fmla="*/ 1638874 h 3277748"/>
                <a:gd name="connsiteX3" fmla="*/ 1638910 w 3277819"/>
                <a:gd name="connsiteY3" fmla="*/ 3277748 h 3277748"/>
                <a:gd name="connsiteX4" fmla="*/ 0 w 3277819"/>
                <a:gd name="connsiteY4" fmla="*/ 1638874 h 3277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77819" h="3277748">
                  <a:moveTo>
                    <a:pt x="0" y="1638874"/>
                  </a:moveTo>
                  <a:cubicBezTo>
                    <a:pt x="0" y="733749"/>
                    <a:pt x="733765" y="0"/>
                    <a:pt x="1638910" y="0"/>
                  </a:cubicBezTo>
                  <a:cubicBezTo>
                    <a:pt x="2544055" y="0"/>
                    <a:pt x="3277820" y="733749"/>
                    <a:pt x="3277820" y="1638874"/>
                  </a:cubicBezTo>
                  <a:cubicBezTo>
                    <a:pt x="3277820" y="2543999"/>
                    <a:pt x="2544055" y="3277748"/>
                    <a:pt x="1638910" y="3277748"/>
                  </a:cubicBezTo>
                  <a:cubicBezTo>
                    <a:pt x="733765" y="3277748"/>
                    <a:pt x="0" y="2543999"/>
                    <a:pt x="0" y="1638874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320" tIns="529545" rIns="274320" bIns="52954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% Funding</a:t>
              </a:r>
              <a:endParaRPr lang="en-US" sz="1400" kern="1200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99" y="2286000"/>
            <a:ext cx="6705601" cy="3962400"/>
          </a:xfrm>
        </p:spPr>
        <p:txBody>
          <a:bodyPr wrap="square"/>
          <a:lstStyle/>
          <a:p>
            <a:r>
              <a:rPr lang="en-US" dirty="0" smtClean="0"/>
              <a:t>Rationale determining weighted variables: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Overall number of eligible students – we are proposing this will have the highest weight in the funding formula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Proportion of high-need students is weighted to account for focus on students at risk for unmet medical needs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Proportion of school buildings in LHD is weighted to account for reduced efficiency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Average travel time is weighted to account for extra resources needed to travel long distances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7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772400" cy="969264"/>
          </a:xfrm>
        </p:spPr>
        <p:txBody>
          <a:bodyPr/>
          <a:lstStyle/>
          <a:p>
            <a:r>
              <a:rPr lang="en-US" sz="4800" dirty="0" smtClean="0"/>
              <a:t>Next Steps/future plans: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43200"/>
            <a:ext cx="7772400" cy="31242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Gather input and feedback from LHDs</a:t>
            </a:r>
            <a:r>
              <a:rPr lang="en-US" dirty="0"/>
              <a:t> </a:t>
            </a:r>
            <a:r>
              <a:rPr lang="en-US" dirty="0" smtClean="0"/>
              <a:t>on the criteria being proposed for the funding formula.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Determine whether this should be phased in over a one or two year time period.</a:t>
            </a:r>
          </a:p>
          <a:p>
            <a:endParaRPr lang="en-US" dirty="0" smtClean="0"/>
          </a:p>
          <a:p>
            <a:endParaRPr lang="en-US" dirty="0" smtClean="0"/>
          </a:p>
          <a:p>
            <a:pPr marL="98298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19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Questions/Thoughts/Comments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228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316</TotalTime>
  <Words>449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Hearing &amp; Vision School-based Screening Programs</vt:lpstr>
      <vt:lpstr>History/Background:</vt:lpstr>
      <vt:lpstr>Process</vt:lpstr>
      <vt:lpstr>Proposed Funding Strategy:</vt:lpstr>
      <vt:lpstr>Proposed Funding Formula:</vt:lpstr>
      <vt:lpstr>Proposed Funding Strategy</vt:lpstr>
      <vt:lpstr>Next Steps/future plans:</vt:lpstr>
      <vt:lpstr>PowerPoint Presentation</vt:lpstr>
    </vt:vector>
  </TitlesOfParts>
  <Company>State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Hearing &amp; Vision School Based Screening Programs</dc:title>
  <dc:creator>Tarry, Carrie (DCH)</dc:creator>
  <cp:lastModifiedBy>Meghan Swain</cp:lastModifiedBy>
  <cp:revision>21</cp:revision>
  <cp:lastPrinted>2015-03-31T21:38:26Z</cp:lastPrinted>
  <dcterms:created xsi:type="dcterms:W3CDTF">2015-03-31T16:25:06Z</dcterms:created>
  <dcterms:modified xsi:type="dcterms:W3CDTF">2015-04-03T13:19:28Z</dcterms:modified>
</cp:coreProperties>
</file>